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"/>
  </p:notesMasterIdLst>
  <p:sldIdLst>
    <p:sldId id="301" r:id="rId3"/>
    <p:sldId id="256" r:id="rId4"/>
    <p:sldId id="257" r:id="rId5"/>
    <p:sldId id="300" r:id="rId6"/>
    <p:sldId id="29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7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03FF6-D600-47B6-B451-72790D77A323}" type="datetimeFigureOut">
              <a:rPr lang="en-US" smtClean="0"/>
              <a:t>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440A4-0D30-48A5-B8CA-D0E3375B2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2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 slide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81CAC-7E28-D247-B6FE-C4B43C4D18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589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4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3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9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6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51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6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06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298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4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0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79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85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69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14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85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27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6434" y="2638044"/>
            <a:ext cx="3203828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02685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82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757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7577" y="3143250"/>
            <a:ext cx="3202686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190113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0268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11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26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63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3504" y="2243829"/>
            <a:ext cx="3364992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896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06392" y="2243828"/>
            <a:ext cx="337124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165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6676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03504" y="6236208"/>
            <a:ext cx="3843598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20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776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97395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3352" y="937260"/>
            <a:ext cx="4648867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39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FA5C9-518B-49EE-9707-B60BA8012BF1}" type="datetimeFigureOut">
              <a:rPr lang="en-US" smtClean="0"/>
              <a:t>2/28/22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F5154-7B20-4751-B367-91A7BD6F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7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73352" y="964692"/>
            <a:ext cx="5797296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3352" y="2638045"/>
            <a:ext cx="5797296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66072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0150" y="6236208"/>
            <a:ext cx="442589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69192" y="6217920"/>
            <a:ext cx="27432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15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10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4647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323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12081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BEC609-0E48-4E9A-8EAD-94CC34028500}"/>
              </a:ext>
            </a:extLst>
          </p:cNvPr>
          <p:cNvSpPr/>
          <p:nvPr/>
        </p:nvSpPr>
        <p:spPr>
          <a:xfrm>
            <a:off x="1055330" y="3742267"/>
            <a:ext cx="3364266" cy="2377094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8572E-C035-444E-9765-DD0225168E0E}"/>
              </a:ext>
            </a:extLst>
          </p:cNvPr>
          <p:cNvSpPr/>
          <p:nvPr/>
        </p:nvSpPr>
        <p:spPr>
          <a:xfrm>
            <a:off x="1055332" y="987213"/>
            <a:ext cx="3364266" cy="2377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FBA7-3901-47FC-946A-DB916EA3FDBA}"/>
              </a:ext>
            </a:extLst>
          </p:cNvPr>
          <p:cNvSpPr/>
          <p:nvPr/>
        </p:nvSpPr>
        <p:spPr>
          <a:xfrm>
            <a:off x="4775205" y="987212"/>
            <a:ext cx="3362522" cy="2377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1F870-C86B-427D-AE6B-072CD9E0B2E1}"/>
              </a:ext>
            </a:extLst>
          </p:cNvPr>
          <p:cNvSpPr/>
          <p:nvPr/>
        </p:nvSpPr>
        <p:spPr>
          <a:xfrm>
            <a:off x="4774333" y="3742267"/>
            <a:ext cx="3362522" cy="23770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DD80B9-635F-452D-A2E5-6E134A0B233C}"/>
              </a:ext>
            </a:extLst>
          </p:cNvPr>
          <p:cNvSpPr/>
          <p:nvPr/>
        </p:nvSpPr>
        <p:spPr>
          <a:xfrm>
            <a:off x="3046263" y="2838043"/>
            <a:ext cx="3124200" cy="162691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2EE6D-882B-4358-80E9-69D71AC79C7D}"/>
              </a:ext>
            </a:extLst>
          </p:cNvPr>
          <p:cNvSpPr txBox="1"/>
          <p:nvPr/>
        </p:nvSpPr>
        <p:spPr>
          <a:xfrm>
            <a:off x="1728919" y="169495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Medical Indications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293C7-4D67-4664-92E3-C0AD520EEF0F}"/>
              </a:ext>
            </a:extLst>
          </p:cNvPr>
          <p:cNvSpPr txBox="1"/>
          <p:nvPr/>
        </p:nvSpPr>
        <p:spPr>
          <a:xfrm>
            <a:off x="5587637" y="1673588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Quality </a:t>
            </a:r>
          </a:p>
          <a:p>
            <a:pPr algn="ctr"/>
            <a:r>
              <a:rPr lang="en-US" sz="2800" dirty="0"/>
              <a:t>of 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49F6-E3B9-4AF2-A3B9-0F11C272E445}"/>
              </a:ext>
            </a:extLst>
          </p:cNvPr>
          <p:cNvSpPr txBox="1"/>
          <p:nvPr/>
        </p:nvSpPr>
        <p:spPr>
          <a:xfrm>
            <a:off x="5605987" y="451019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Contextual </a:t>
            </a:r>
          </a:p>
          <a:p>
            <a:pPr algn="ctr"/>
            <a:r>
              <a:rPr lang="en-US" sz="2800" dirty="0"/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1CF7E-9FF1-4F99-9FD0-CE4CB403CEFB}"/>
              </a:ext>
            </a:extLst>
          </p:cNvPr>
          <p:cNvSpPr txBox="1"/>
          <p:nvPr/>
        </p:nvSpPr>
        <p:spPr>
          <a:xfrm>
            <a:off x="1461730" y="4541294"/>
            <a:ext cx="2372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Patient</a:t>
            </a:r>
          </a:p>
          <a:p>
            <a:pPr algn="ctr"/>
            <a:r>
              <a:rPr lang="en-US" sz="2800" dirty="0"/>
              <a:t>Preferences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E1DAD-7F32-4D88-8E48-2A30B4DDB8AA}"/>
              </a:ext>
            </a:extLst>
          </p:cNvPr>
          <p:cNvSpPr txBox="1"/>
          <p:nvPr/>
        </p:nvSpPr>
        <p:spPr>
          <a:xfrm>
            <a:off x="3677317" y="3187673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Empathy &amp; Integrity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5EC1E7-939F-4D46-A6CA-E190E7A4FE6E}"/>
              </a:ext>
            </a:extLst>
          </p:cNvPr>
          <p:cNvSpPr txBox="1"/>
          <p:nvPr/>
        </p:nvSpPr>
        <p:spPr>
          <a:xfrm>
            <a:off x="52842" y="177883"/>
            <a:ext cx="87990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3200" dirty="0">
                <a:latin typeface="Gill Sans MT" panose="020B0502020104020203"/>
              </a:rPr>
              <a:t>Applying Theory to Cases:  The Five Box Method</a:t>
            </a: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D8399-F711-425A-A027-D3722A2F92E3}"/>
              </a:ext>
            </a:extLst>
          </p:cNvPr>
          <p:cNvSpPr/>
          <p:nvPr/>
        </p:nvSpPr>
        <p:spPr>
          <a:xfrm>
            <a:off x="5763151" y="6240958"/>
            <a:ext cx="3362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 dirty="0" err="1"/>
              <a:t>Jonsen</a:t>
            </a:r>
            <a:r>
              <a:rPr lang="en-US" i="1" dirty="0"/>
              <a:t>, Siegler, and </a:t>
            </a:r>
            <a:r>
              <a:rPr lang="en-US" i="1" dirty="0" err="1"/>
              <a:t>Winslade</a:t>
            </a:r>
            <a:r>
              <a:rPr lang="en-US" i="1" dirty="0"/>
              <a:t>; modified by Fernandes</a:t>
            </a:r>
          </a:p>
        </p:txBody>
      </p:sp>
    </p:spTree>
    <p:extLst>
      <p:ext uri="{BB962C8B-B14F-4D97-AF65-F5344CB8AC3E}">
        <p14:creationId xmlns:p14="http://schemas.microsoft.com/office/powerpoint/2010/main" val="426915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BEC609-0E48-4E9A-8EAD-94CC34028500}"/>
              </a:ext>
            </a:extLst>
          </p:cNvPr>
          <p:cNvSpPr/>
          <p:nvPr/>
        </p:nvSpPr>
        <p:spPr>
          <a:xfrm>
            <a:off x="215897" y="3412066"/>
            <a:ext cx="4178299" cy="31905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8572E-C035-444E-9765-DD0225168E0E}"/>
              </a:ext>
            </a:extLst>
          </p:cNvPr>
          <p:cNvSpPr/>
          <p:nvPr/>
        </p:nvSpPr>
        <p:spPr>
          <a:xfrm>
            <a:off x="215897" y="248573"/>
            <a:ext cx="4178301" cy="27855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FBA7-3901-47FC-946A-DB916EA3FDBA}"/>
              </a:ext>
            </a:extLst>
          </p:cNvPr>
          <p:cNvSpPr/>
          <p:nvPr/>
        </p:nvSpPr>
        <p:spPr>
          <a:xfrm>
            <a:off x="4749804" y="255386"/>
            <a:ext cx="4178299" cy="27787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1F870-C86B-427D-AE6B-072CD9E0B2E1}"/>
              </a:ext>
            </a:extLst>
          </p:cNvPr>
          <p:cNvSpPr/>
          <p:nvPr/>
        </p:nvSpPr>
        <p:spPr>
          <a:xfrm>
            <a:off x="4748932" y="3412066"/>
            <a:ext cx="4178299" cy="31905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DD80B9-635F-452D-A2E5-6E134A0B233C}"/>
              </a:ext>
            </a:extLst>
          </p:cNvPr>
          <p:cNvSpPr/>
          <p:nvPr/>
        </p:nvSpPr>
        <p:spPr>
          <a:xfrm>
            <a:off x="2590801" y="2427041"/>
            <a:ext cx="4038599" cy="2082769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2EE6D-882B-4358-80E9-69D71AC79C7D}"/>
              </a:ext>
            </a:extLst>
          </p:cNvPr>
          <p:cNvSpPr txBox="1"/>
          <p:nvPr/>
        </p:nvSpPr>
        <p:spPr>
          <a:xfrm>
            <a:off x="1297119" y="1265119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Medical Indications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293C7-4D67-4664-92E3-C0AD520EEF0F}"/>
              </a:ext>
            </a:extLst>
          </p:cNvPr>
          <p:cNvSpPr txBox="1"/>
          <p:nvPr/>
        </p:nvSpPr>
        <p:spPr>
          <a:xfrm>
            <a:off x="5918868" y="1262932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Quality </a:t>
            </a:r>
          </a:p>
          <a:p>
            <a:pPr algn="ctr"/>
            <a:r>
              <a:rPr lang="en-US" sz="2800" dirty="0"/>
              <a:t>of 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49F6-E3B9-4AF2-A3B9-0F11C272E445}"/>
              </a:ext>
            </a:extLst>
          </p:cNvPr>
          <p:cNvSpPr txBox="1"/>
          <p:nvPr/>
        </p:nvSpPr>
        <p:spPr>
          <a:xfrm>
            <a:off x="5987848" y="4509811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Contextual </a:t>
            </a:r>
          </a:p>
          <a:p>
            <a:pPr algn="ctr"/>
            <a:r>
              <a:rPr lang="en-US" sz="2800" dirty="0"/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1CF7E-9FF1-4F99-9FD0-CE4CB403CEFB}"/>
              </a:ext>
            </a:extLst>
          </p:cNvPr>
          <p:cNvSpPr txBox="1"/>
          <p:nvPr/>
        </p:nvSpPr>
        <p:spPr>
          <a:xfrm>
            <a:off x="1029932" y="4509812"/>
            <a:ext cx="2372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Patient</a:t>
            </a:r>
          </a:p>
          <a:p>
            <a:pPr algn="ctr"/>
            <a:r>
              <a:rPr lang="en-US" sz="2800" dirty="0"/>
              <a:t>Preferences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E1DAD-7F32-4D88-8E48-2A30B4DDB8AA}"/>
              </a:ext>
            </a:extLst>
          </p:cNvPr>
          <p:cNvSpPr txBox="1"/>
          <p:nvPr/>
        </p:nvSpPr>
        <p:spPr>
          <a:xfrm>
            <a:off x="3651917" y="2991371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Empathy &amp; Integrity</a:t>
            </a:r>
          </a:p>
        </p:txBody>
      </p:sp>
    </p:spTree>
    <p:extLst>
      <p:ext uri="{BB962C8B-B14F-4D97-AF65-F5344CB8AC3E}">
        <p14:creationId xmlns:p14="http://schemas.microsoft.com/office/powerpoint/2010/main" val="273419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BEC609-0E48-4E9A-8EAD-94CC34028500}"/>
              </a:ext>
            </a:extLst>
          </p:cNvPr>
          <p:cNvSpPr/>
          <p:nvPr/>
        </p:nvSpPr>
        <p:spPr>
          <a:xfrm>
            <a:off x="1055330" y="3742267"/>
            <a:ext cx="3364266" cy="237709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8572E-C035-444E-9765-DD0225168E0E}"/>
              </a:ext>
            </a:extLst>
          </p:cNvPr>
          <p:cNvSpPr/>
          <p:nvPr/>
        </p:nvSpPr>
        <p:spPr>
          <a:xfrm>
            <a:off x="1055332" y="987213"/>
            <a:ext cx="3364266" cy="2377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FBA7-3901-47FC-946A-DB916EA3FDBA}"/>
              </a:ext>
            </a:extLst>
          </p:cNvPr>
          <p:cNvSpPr/>
          <p:nvPr/>
        </p:nvSpPr>
        <p:spPr>
          <a:xfrm>
            <a:off x="4775205" y="987212"/>
            <a:ext cx="3362522" cy="2377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1F870-C86B-427D-AE6B-072CD9E0B2E1}"/>
              </a:ext>
            </a:extLst>
          </p:cNvPr>
          <p:cNvSpPr/>
          <p:nvPr/>
        </p:nvSpPr>
        <p:spPr>
          <a:xfrm>
            <a:off x="4774333" y="3742267"/>
            <a:ext cx="3362522" cy="23770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DD80B9-635F-452D-A2E5-6E134A0B233C}"/>
              </a:ext>
            </a:extLst>
          </p:cNvPr>
          <p:cNvSpPr/>
          <p:nvPr/>
        </p:nvSpPr>
        <p:spPr>
          <a:xfrm>
            <a:off x="3046263" y="2838043"/>
            <a:ext cx="3124200" cy="162691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2EE6D-882B-4358-80E9-69D71AC79C7D}"/>
              </a:ext>
            </a:extLst>
          </p:cNvPr>
          <p:cNvSpPr txBox="1"/>
          <p:nvPr/>
        </p:nvSpPr>
        <p:spPr>
          <a:xfrm>
            <a:off x="1728919" y="169495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Medical Indications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293C7-4D67-4664-92E3-C0AD520EEF0F}"/>
              </a:ext>
            </a:extLst>
          </p:cNvPr>
          <p:cNvSpPr txBox="1"/>
          <p:nvPr/>
        </p:nvSpPr>
        <p:spPr>
          <a:xfrm>
            <a:off x="5587637" y="1673588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Quality </a:t>
            </a:r>
          </a:p>
          <a:p>
            <a:pPr algn="ctr"/>
            <a:r>
              <a:rPr lang="en-US" sz="2800" dirty="0"/>
              <a:t>of 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49F6-E3B9-4AF2-A3B9-0F11C272E445}"/>
              </a:ext>
            </a:extLst>
          </p:cNvPr>
          <p:cNvSpPr txBox="1"/>
          <p:nvPr/>
        </p:nvSpPr>
        <p:spPr>
          <a:xfrm>
            <a:off x="5605987" y="451019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Contextual </a:t>
            </a:r>
          </a:p>
          <a:p>
            <a:pPr algn="ctr"/>
            <a:r>
              <a:rPr lang="en-US" sz="2800" dirty="0"/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1CF7E-9FF1-4F99-9FD0-CE4CB403CEFB}"/>
              </a:ext>
            </a:extLst>
          </p:cNvPr>
          <p:cNvSpPr txBox="1"/>
          <p:nvPr/>
        </p:nvSpPr>
        <p:spPr>
          <a:xfrm>
            <a:off x="1461730" y="4541294"/>
            <a:ext cx="2372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Patient</a:t>
            </a:r>
          </a:p>
          <a:p>
            <a:pPr algn="ctr"/>
            <a:r>
              <a:rPr lang="en-US" sz="2800" dirty="0"/>
              <a:t>Preferences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E1DAD-7F32-4D88-8E48-2A30B4DDB8AA}"/>
              </a:ext>
            </a:extLst>
          </p:cNvPr>
          <p:cNvSpPr txBox="1"/>
          <p:nvPr/>
        </p:nvSpPr>
        <p:spPr>
          <a:xfrm>
            <a:off x="3677317" y="3187673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Empathy &amp; Integrity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5EC1E7-939F-4D46-A6CA-E190E7A4FE6E}"/>
              </a:ext>
            </a:extLst>
          </p:cNvPr>
          <p:cNvSpPr txBox="1"/>
          <p:nvPr/>
        </p:nvSpPr>
        <p:spPr>
          <a:xfrm>
            <a:off x="52842" y="177883"/>
            <a:ext cx="6374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dirty="0">
                <a:solidFill>
                  <a:schemeClr val="bg1"/>
                </a:solidFill>
                <a:latin typeface="Gill Sans MT" panose="020B0502020104020203"/>
              </a:rPr>
              <a:t>Applying Theory to Cases:  The Five Box Method</a:t>
            </a:r>
          </a:p>
          <a:p>
            <a:pPr defTabSz="342900"/>
            <a:endParaRPr lang="en-US" sz="2400" dirty="0">
              <a:solidFill>
                <a:schemeClr val="bg1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schemeClr val="bg1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schemeClr val="bg1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schemeClr val="bg1"/>
              </a:solidFill>
              <a:latin typeface="Gill Sans MT" panose="020B0502020104020203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D8399-F711-425A-A027-D3722A2F92E3}"/>
              </a:ext>
            </a:extLst>
          </p:cNvPr>
          <p:cNvSpPr/>
          <p:nvPr/>
        </p:nvSpPr>
        <p:spPr>
          <a:xfrm>
            <a:off x="5763151" y="6240958"/>
            <a:ext cx="3362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 dirty="0" err="1">
                <a:solidFill>
                  <a:schemeClr val="bg1"/>
                </a:solidFill>
              </a:rPr>
              <a:t>Jonsen</a:t>
            </a:r>
            <a:r>
              <a:rPr lang="en-US" i="1" dirty="0">
                <a:solidFill>
                  <a:schemeClr val="bg1"/>
                </a:solidFill>
              </a:rPr>
              <a:t>, Siegler, and </a:t>
            </a:r>
            <a:r>
              <a:rPr lang="en-US" i="1" dirty="0" err="1">
                <a:solidFill>
                  <a:schemeClr val="bg1"/>
                </a:solidFill>
              </a:rPr>
              <a:t>Winslade</a:t>
            </a:r>
            <a:r>
              <a:rPr lang="en-US" i="1" dirty="0">
                <a:solidFill>
                  <a:schemeClr val="bg1"/>
                </a:solidFill>
              </a:rPr>
              <a:t>; modified by Fernandes</a:t>
            </a:r>
          </a:p>
        </p:txBody>
      </p:sp>
    </p:spTree>
    <p:extLst>
      <p:ext uri="{BB962C8B-B14F-4D97-AF65-F5344CB8AC3E}">
        <p14:creationId xmlns:p14="http://schemas.microsoft.com/office/powerpoint/2010/main" val="187730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BEC609-0E48-4E9A-8EAD-94CC34028500}"/>
              </a:ext>
            </a:extLst>
          </p:cNvPr>
          <p:cNvSpPr/>
          <p:nvPr/>
        </p:nvSpPr>
        <p:spPr>
          <a:xfrm>
            <a:off x="1055330" y="3742267"/>
            <a:ext cx="3364266" cy="2377094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8572E-C035-444E-9765-DD0225168E0E}"/>
              </a:ext>
            </a:extLst>
          </p:cNvPr>
          <p:cNvSpPr/>
          <p:nvPr/>
        </p:nvSpPr>
        <p:spPr>
          <a:xfrm>
            <a:off x="1055332" y="987213"/>
            <a:ext cx="3364266" cy="23770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FBA7-3901-47FC-946A-DB916EA3FDBA}"/>
              </a:ext>
            </a:extLst>
          </p:cNvPr>
          <p:cNvSpPr/>
          <p:nvPr/>
        </p:nvSpPr>
        <p:spPr>
          <a:xfrm>
            <a:off x="4775205" y="987212"/>
            <a:ext cx="3362522" cy="2377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1F870-C86B-427D-AE6B-072CD9E0B2E1}"/>
              </a:ext>
            </a:extLst>
          </p:cNvPr>
          <p:cNvSpPr/>
          <p:nvPr/>
        </p:nvSpPr>
        <p:spPr>
          <a:xfrm>
            <a:off x="4774333" y="3742267"/>
            <a:ext cx="3362522" cy="23770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DD80B9-635F-452D-A2E5-6E134A0B233C}"/>
              </a:ext>
            </a:extLst>
          </p:cNvPr>
          <p:cNvSpPr/>
          <p:nvPr/>
        </p:nvSpPr>
        <p:spPr>
          <a:xfrm>
            <a:off x="3046263" y="2838043"/>
            <a:ext cx="3124200" cy="162691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2EE6D-882B-4358-80E9-69D71AC79C7D}"/>
              </a:ext>
            </a:extLst>
          </p:cNvPr>
          <p:cNvSpPr txBox="1"/>
          <p:nvPr/>
        </p:nvSpPr>
        <p:spPr>
          <a:xfrm>
            <a:off x="1728919" y="169495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Medical Indications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293C7-4D67-4664-92E3-C0AD520EEF0F}"/>
              </a:ext>
            </a:extLst>
          </p:cNvPr>
          <p:cNvSpPr txBox="1"/>
          <p:nvPr/>
        </p:nvSpPr>
        <p:spPr>
          <a:xfrm>
            <a:off x="5587637" y="1673588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Quality </a:t>
            </a:r>
          </a:p>
          <a:p>
            <a:pPr algn="ctr"/>
            <a:r>
              <a:rPr lang="en-US" sz="2800" dirty="0"/>
              <a:t>of 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49F6-E3B9-4AF2-A3B9-0F11C272E445}"/>
              </a:ext>
            </a:extLst>
          </p:cNvPr>
          <p:cNvSpPr txBox="1"/>
          <p:nvPr/>
        </p:nvSpPr>
        <p:spPr>
          <a:xfrm>
            <a:off x="5605987" y="4510195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Contextual </a:t>
            </a:r>
          </a:p>
          <a:p>
            <a:pPr algn="ctr"/>
            <a:r>
              <a:rPr lang="en-US" sz="2800" dirty="0"/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1CF7E-9FF1-4F99-9FD0-CE4CB403CEFB}"/>
              </a:ext>
            </a:extLst>
          </p:cNvPr>
          <p:cNvSpPr txBox="1"/>
          <p:nvPr/>
        </p:nvSpPr>
        <p:spPr>
          <a:xfrm>
            <a:off x="1461730" y="4541294"/>
            <a:ext cx="23728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Patient</a:t>
            </a:r>
          </a:p>
          <a:p>
            <a:pPr algn="ctr"/>
            <a:r>
              <a:rPr lang="en-US" sz="2800" dirty="0"/>
              <a:t>Preferences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E1DAD-7F32-4D88-8E48-2A30B4DDB8AA}"/>
              </a:ext>
            </a:extLst>
          </p:cNvPr>
          <p:cNvSpPr txBox="1"/>
          <p:nvPr/>
        </p:nvSpPr>
        <p:spPr>
          <a:xfrm>
            <a:off x="3677317" y="3187673"/>
            <a:ext cx="1838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Empathy &amp; Integrity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5EC1E7-939F-4D46-A6CA-E190E7A4FE6E}"/>
              </a:ext>
            </a:extLst>
          </p:cNvPr>
          <p:cNvSpPr txBox="1"/>
          <p:nvPr/>
        </p:nvSpPr>
        <p:spPr>
          <a:xfrm>
            <a:off x="52842" y="177883"/>
            <a:ext cx="87990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3200" dirty="0">
                <a:latin typeface="Gill Sans MT" panose="020B0502020104020203"/>
              </a:rPr>
              <a:t>The Five Box Method in Bioethics</a:t>
            </a: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  <a:p>
            <a:pPr defTabSz="342900"/>
            <a:endParaRPr lang="en-US" sz="2400" dirty="0">
              <a:latin typeface="Gill Sans MT" panose="020B0502020104020203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D8399-F711-425A-A027-D3722A2F92E3}"/>
              </a:ext>
            </a:extLst>
          </p:cNvPr>
          <p:cNvSpPr/>
          <p:nvPr/>
        </p:nvSpPr>
        <p:spPr>
          <a:xfrm>
            <a:off x="5763151" y="6240958"/>
            <a:ext cx="3362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 dirty="0" err="1"/>
              <a:t>Jonsen</a:t>
            </a:r>
            <a:r>
              <a:rPr lang="en-US" i="1" dirty="0"/>
              <a:t>, Siegler, and </a:t>
            </a:r>
            <a:r>
              <a:rPr lang="en-US" i="1" dirty="0" err="1"/>
              <a:t>Winslade</a:t>
            </a:r>
            <a:r>
              <a:rPr lang="en-US" i="1" dirty="0"/>
              <a:t>; modified by Fernandes</a:t>
            </a:r>
          </a:p>
        </p:txBody>
      </p:sp>
    </p:spTree>
    <p:extLst>
      <p:ext uri="{BB962C8B-B14F-4D97-AF65-F5344CB8AC3E}">
        <p14:creationId xmlns:p14="http://schemas.microsoft.com/office/powerpoint/2010/main" val="302676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DBEC609-0E48-4E9A-8EAD-94CC34028500}"/>
              </a:ext>
            </a:extLst>
          </p:cNvPr>
          <p:cNvSpPr/>
          <p:nvPr/>
        </p:nvSpPr>
        <p:spPr>
          <a:xfrm>
            <a:off x="1458757" y="3391640"/>
            <a:ext cx="3133724" cy="23929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78572E-C035-444E-9765-DD0225168E0E}"/>
              </a:ext>
            </a:extLst>
          </p:cNvPr>
          <p:cNvSpPr/>
          <p:nvPr/>
        </p:nvSpPr>
        <p:spPr>
          <a:xfrm>
            <a:off x="1458757" y="1019020"/>
            <a:ext cx="3133726" cy="20891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1FBA7-3901-47FC-946A-DB916EA3FDBA}"/>
              </a:ext>
            </a:extLst>
          </p:cNvPr>
          <p:cNvSpPr/>
          <p:nvPr/>
        </p:nvSpPr>
        <p:spPr>
          <a:xfrm>
            <a:off x="4859187" y="1024130"/>
            <a:ext cx="3133724" cy="20840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31F870-C86B-427D-AE6B-072CD9E0B2E1}"/>
              </a:ext>
            </a:extLst>
          </p:cNvPr>
          <p:cNvSpPr/>
          <p:nvPr/>
        </p:nvSpPr>
        <p:spPr>
          <a:xfrm>
            <a:off x="4858533" y="3391640"/>
            <a:ext cx="3133724" cy="2392910"/>
          </a:xfrm>
          <a:prstGeom prst="rect">
            <a:avLst/>
          </a:prstGeom>
          <a:solidFill>
            <a:srgbClr val="92D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DD80B9-635F-452D-A2E5-6E134A0B233C}"/>
              </a:ext>
            </a:extLst>
          </p:cNvPr>
          <p:cNvSpPr/>
          <p:nvPr/>
        </p:nvSpPr>
        <p:spPr>
          <a:xfrm>
            <a:off x="3239935" y="2652871"/>
            <a:ext cx="3028949" cy="1562077"/>
          </a:xfrm>
          <a:prstGeom prst="rect">
            <a:avLst/>
          </a:prstGeom>
          <a:solidFill>
            <a:schemeClr val="tx1">
              <a:lumMod val="8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E2EE6D-882B-4358-80E9-69D71AC79C7D}"/>
              </a:ext>
            </a:extLst>
          </p:cNvPr>
          <p:cNvSpPr txBox="1"/>
          <p:nvPr/>
        </p:nvSpPr>
        <p:spPr>
          <a:xfrm>
            <a:off x="2269673" y="1781429"/>
            <a:ext cx="1378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Medical Indications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4293C7-4D67-4664-92E3-C0AD520EEF0F}"/>
              </a:ext>
            </a:extLst>
          </p:cNvPr>
          <p:cNvSpPr txBox="1"/>
          <p:nvPr/>
        </p:nvSpPr>
        <p:spPr>
          <a:xfrm>
            <a:off x="5735985" y="1779789"/>
            <a:ext cx="1378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Quality </a:t>
            </a:r>
          </a:p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of Life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49F6-E3B9-4AF2-A3B9-0F11C272E445}"/>
              </a:ext>
            </a:extLst>
          </p:cNvPr>
          <p:cNvSpPr txBox="1"/>
          <p:nvPr/>
        </p:nvSpPr>
        <p:spPr>
          <a:xfrm>
            <a:off x="5599486" y="4261085"/>
            <a:ext cx="1651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Contextual </a:t>
            </a:r>
          </a:p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11CF7E-9FF1-4F99-9FD0-CE4CB403CEFB}"/>
              </a:ext>
            </a:extLst>
          </p:cNvPr>
          <p:cNvSpPr txBox="1"/>
          <p:nvPr/>
        </p:nvSpPr>
        <p:spPr>
          <a:xfrm>
            <a:off x="2069283" y="4214949"/>
            <a:ext cx="17796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Patient</a:t>
            </a:r>
          </a:p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Preferences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7E1DAD-7F32-4D88-8E48-2A30B4DDB8AA}"/>
              </a:ext>
            </a:extLst>
          </p:cNvPr>
          <p:cNvSpPr txBox="1"/>
          <p:nvPr/>
        </p:nvSpPr>
        <p:spPr>
          <a:xfrm>
            <a:off x="4035772" y="3076118"/>
            <a:ext cx="1378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100" dirty="0">
                <a:solidFill>
                  <a:prstClr val="black"/>
                </a:solidFill>
                <a:latin typeface="Gill Sans MT" panose="020B0502020104020203"/>
              </a:rPr>
              <a:t>Empathy &amp; Integrity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8E314B-8C49-465B-883A-A03F1D4567A4}"/>
              </a:ext>
            </a:extLst>
          </p:cNvPr>
          <p:cNvSpPr txBox="1"/>
          <p:nvPr/>
        </p:nvSpPr>
        <p:spPr>
          <a:xfrm>
            <a:off x="52842" y="177883"/>
            <a:ext cx="6374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dirty="0">
                <a:solidFill>
                  <a:prstClr val="black"/>
                </a:solidFill>
                <a:latin typeface="Gill Sans MT" panose="020B0502020104020203"/>
              </a:rPr>
              <a:t>Applying Theory to Cases:  The Five Box Method</a:t>
            </a:r>
          </a:p>
          <a:p>
            <a:pPr defTabSz="342900"/>
            <a:endParaRPr lang="en-US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prstClr val="black"/>
              </a:solidFill>
              <a:latin typeface="Gill Sans MT" panose="020B0502020104020203"/>
            </a:endParaRPr>
          </a:p>
          <a:p>
            <a:pPr defTabSz="342900"/>
            <a:endParaRPr lang="en-US" sz="2400" dirty="0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ADD56B-BD8B-496B-BE82-30F65A52D5E8}"/>
              </a:ext>
            </a:extLst>
          </p:cNvPr>
          <p:cNvSpPr txBox="1"/>
          <p:nvPr/>
        </p:nvSpPr>
        <p:spPr>
          <a:xfrm>
            <a:off x="6107486" y="6125472"/>
            <a:ext cx="30365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err="1">
                <a:solidFill>
                  <a:prstClr val="black"/>
                </a:solidFill>
              </a:rPr>
              <a:t>Jonsen</a:t>
            </a:r>
            <a:r>
              <a:rPr lang="en-US" i="1" dirty="0">
                <a:solidFill>
                  <a:prstClr val="black"/>
                </a:solidFill>
              </a:rPr>
              <a:t>, Siegler, and </a:t>
            </a:r>
            <a:r>
              <a:rPr lang="en-US" i="1" dirty="0" err="1">
                <a:solidFill>
                  <a:prstClr val="black"/>
                </a:solidFill>
              </a:rPr>
              <a:t>Winslade</a:t>
            </a:r>
            <a:r>
              <a:rPr lang="en-US" i="1" dirty="0">
                <a:solidFill>
                  <a:prstClr val="black"/>
                </a:solidFill>
              </a:rPr>
              <a:t>; modified by Fernandes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2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rce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98E8DDB-5472-7149-BBD9-912A50C68FE2}" vid="{20144BF4-C127-294F-8940-FC8ABB7AC66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137</Words>
  <Application>Microsoft Macintosh PowerPoint</Application>
  <PresentationFormat>On-screen Show (4:3)</PresentationFormat>
  <Paragraphs>58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Gill Sans MT</vt:lpstr>
      <vt:lpstr>Office Theme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Lauden</dc:creator>
  <cp:lastModifiedBy>Ashley Fernandes</cp:lastModifiedBy>
  <cp:revision>4</cp:revision>
  <dcterms:created xsi:type="dcterms:W3CDTF">2020-08-25T03:00:01Z</dcterms:created>
  <dcterms:modified xsi:type="dcterms:W3CDTF">2022-02-28T17:37:08Z</dcterms:modified>
</cp:coreProperties>
</file>